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Baskerville Display PT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nva Sans" panose="020B0604020202020204" charset="0"/>
      <p:regular r:id="rId21"/>
    </p:embeddedFont>
    <p:embeddedFont>
      <p:font typeface="Canva Sans Bold" panose="020B0604020202020204" charset="0"/>
      <p:regular r:id="rId22"/>
    </p:embeddedFont>
    <p:embeddedFont>
      <p:font typeface="Open Sans Bold Bold" panose="020B0604020202020204" charset="0"/>
      <p:regular r:id="rId23"/>
    </p:embeddedFont>
    <p:embeddedFont>
      <p:font typeface="Playfair Display SC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25.png"/><Relationship Id="rId5" Type="http://schemas.openxmlformats.org/officeDocument/2006/relationships/image" Target="../media/image6.png"/><Relationship Id="rId10" Type="http://schemas.openxmlformats.org/officeDocument/2006/relationships/image" Target="../media/image24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26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27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29.png"/><Relationship Id="rId5" Type="http://schemas.openxmlformats.org/officeDocument/2006/relationships/image" Target="../media/image6.png"/><Relationship Id="rId10" Type="http://schemas.openxmlformats.org/officeDocument/2006/relationships/image" Target="../media/image28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12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0" Type="http://schemas.openxmlformats.org/officeDocument/2006/relationships/image" Target="../media/image12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12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7.png"/><Relationship Id="rId5" Type="http://schemas.openxmlformats.org/officeDocument/2006/relationships/image" Target="../media/image6.png"/><Relationship Id="rId10" Type="http://schemas.openxmlformats.org/officeDocument/2006/relationships/image" Target="../media/image16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9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20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12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22.png"/><Relationship Id="rId5" Type="http://schemas.openxmlformats.org/officeDocument/2006/relationships/image" Target="../media/image6.png"/><Relationship Id="rId10" Type="http://schemas.openxmlformats.org/officeDocument/2006/relationships/image" Target="../media/image21.png"/><Relationship Id="rId4" Type="http://schemas.openxmlformats.org/officeDocument/2006/relationships/image" Target="../media/image5.svg"/><Relationship Id="rId9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3594870" y="5714994"/>
            <a:ext cx="4191000" cy="4114800"/>
          </a:xfrm>
          <a:custGeom>
            <a:avLst/>
            <a:gdLst/>
            <a:ahLst/>
            <a:cxnLst/>
            <a:rect l="l" t="t" r="r" b="b"/>
            <a:pathLst>
              <a:path w="4191000" h="4114800">
                <a:moveTo>
                  <a:pt x="0" y="0"/>
                </a:moveTo>
                <a:lnTo>
                  <a:pt x="4191000" y="0"/>
                </a:lnTo>
                <a:lnTo>
                  <a:pt x="4191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TextBox 4"/>
          <p:cNvSpPr txBox="1"/>
          <p:nvPr/>
        </p:nvSpPr>
        <p:spPr>
          <a:xfrm>
            <a:off x="2086237" y="7482218"/>
            <a:ext cx="10890978" cy="2380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680"/>
              </a:lnSpc>
            </a:pPr>
            <a:r>
              <a:rPr lang="en-US" sz="4457" spc="62" dirty="0">
                <a:solidFill>
                  <a:srgbClr val="FFFFFF"/>
                </a:solidFill>
                <a:latin typeface="Baskerville Display PT"/>
              </a:rPr>
              <a:t>PROJECT BY:    ARCHANA</a:t>
            </a:r>
          </a:p>
          <a:p>
            <a:pPr algn="just">
              <a:lnSpc>
                <a:spcPts val="4680"/>
              </a:lnSpc>
            </a:pPr>
            <a:r>
              <a:rPr lang="en-US" sz="4457" spc="62" dirty="0">
                <a:solidFill>
                  <a:srgbClr val="FFFFFF"/>
                </a:solidFill>
                <a:latin typeface="Baskerville Display PT"/>
              </a:rPr>
              <a:t>INSTRUCTOR:  MAHNAZ FARSHID NIA</a:t>
            </a:r>
          </a:p>
          <a:p>
            <a:pPr algn="just">
              <a:lnSpc>
                <a:spcPts val="4680"/>
              </a:lnSpc>
            </a:pPr>
            <a:endParaRPr lang="en-US" sz="4457" spc="62" dirty="0">
              <a:solidFill>
                <a:srgbClr val="FFFFFF"/>
              </a:solidFill>
              <a:latin typeface="Baskerville Display PT"/>
            </a:endParaRPr>
          </a:p>
          <a:p>
            <a:pPr algn="just">
              <a:lnSpc>
                <a:spcPts val="4680"/>
              </a:lnSpc>
            </a:pPr>
            <a:endParaRPr lang="en-US" sz="4457" spc="62" dirty="0">
              <a:solidFill>
                <a:srgbClr val="FFFFFF"/>
              </a:solidFill>
              <a:latin typeface="Baskerville Display P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488024" y="3162329"/>
            <a:ext cx="15082871" cy="1179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009"/>
              </a:lnSpc>
            </a:pPr>
            <a:r>
              <a:rPr lang="en-US" sz="8580" spc="120">
                <a:solidFill>
                  <a:srgbClr val="FFFFFF"/>
                </a:solidFill>
                <a:latin typeface="Open Sans Bold Bold"/>
              </a:rPr>
              <a:t>GLASS TYPE PREDICTION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047588" y="4341354"/>
            <a:ext cx="10192823" cy="12953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 dirty="0">
                <a:solidFill>
                  <a:srgbClr val="FFFFFF"/>
                </a:solidFill>
                <a:latin typeface="Canva Sans Bold"/>
              </a:rPr>
              <a:t>Cloud Computing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218415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3211099" y="8995963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4"/>
                </a:lnTo>
                <a:lnTo>
                  <a:pt x="0" y="14218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198362" y="3403471"/>
            <a:ext cx="8814102" cy="5733865"/>
          </a:xfrm>
          <a:custGeom>
            <a:avLst/>
            <a:gdLst/>
            <a:ahLst/>
            <a:cxnLst/>
            <a:rect l="l" t="t" r="r" b="b"/>
            <a:pathLst>
              <a:path w="8814102" h="5733865">
                <a:moveTo>
                  <a:pt x="0" y="0"/>
                </a:moveTo>
                <a:lnTo>
                  <a:pt x="8814101" y="0"/>
                </a:lnTo>
                <a:lnTo>
                  <a:pt x="8814101" y="5733865"/>
                </a:lnTo>
                <a:lnTo>
                  <a:pt x="0" y="573386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r="-9545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9275537" y="3425853"/>
            <a:ext cx="8880926" cy="5711483"/>
          </a:xfrm>
          <a:custGeom>
            <a:avLst/>
            <a:gdLst/>
            <a:ahLst/>
            <a:cxnLst/>
            <a:rect l="l" t="t" r="r" b="b"/>
            <a:pathLst>
              <a:path w="8880926" h="5711483">
                <a:moveTo>
                  <a:pt x="0" y="0"/>
                </a:moveTo>
                <a:lnTo>
                  <a:pt x="8880926" y="0"/>
                </a:lnTo>
                <a:lnTo>
                  <a:pt x="8880926" y="5711483"/>
                </a:lnTo>
                <a:lnTo>
                  <a:pt x="0" y="571148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2962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TextBox 11"/>
          <p:cNvSpPr txBox="1"/>
          <p:nvPr/>
        </p:nvSpPr>
        <p:spPr>
          <a:xfrm>
            <a:off x="1312575" y="1033296"/>
            <a:ext cx="15662849" cy="1227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1"/>
              </a:lnSpc>
            </a:pPr>
            <a:r>
              <a:rPr lang="en-US" sz="7200" dirty="0">
                <a:solidFill>
                  <a:srgbClr val="FFFFFF"/>
                </a:solidFill>
                <a:latin typeface="Canva Sans Bold"/>
              </a:rPr>
              <a:t>Creating New inference Pipeline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169277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4526467" y="7502106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3"/>
                </a:lnTo>
                <a:lnTo>
                  <a:pt x="0" y="1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5093608" y="2747410"/>
            <a:ext cx="7502866" cy="7017405"/>
          </a:xfrm>
          <a:custGeom>
            <a:avLst/>
            <a:gdLst/>
            <a:ahLst/>
            <a:cxnLst/>
            <a:rect l="l" t="t" r="r" b="b"/>
            <a:pathLst>
              <a:path w="7502866" h="7017405">
                <a:moveTo>
                  <a:pt x="0" y="0"/>
                </a:moveTo>
                <a:lnTo>
                  <a:pt x="7502866" y="0"/>
                </a:lnTo>
                <a:lnTo>
                  <a:pt x="7502866" y="7017405"/>
                </a:lnTo>
                <a:lnTo>
                  <a:pt x="0" y="701740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6798" b="-3049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3855115" y="857250"/>
            <a:ext cx="10383322" cy="1493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>
                <a:solidFill>
                  <a:srgbClr val="FFFFFF"/>
                </a:solidFill>
                <a:latin typeface="Canva Sans Bold"/>
              </a:rPr>
              <a:t>Model Deployment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169277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2929145" y="8271372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3"/>
                </a:lnTo>
                <a:lnTo>
                  <a:pt x="0" y="1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3238162" y="3120097"/>
            <a:ext cx="11811676" cy="5209252"/>
          </a:xfrm>
          <a:custGeom>
            <a:avLst/>
            <a:gdLst/>
            <a:ahLst/>
            <a:cxnLst/>
            <a:rect l="l" t="t" r="r" b="b"/>
            <a:pathLst>
              <a:path w="11811676" h="5209252">
                <a:moveTo>
                  <a:pt x="0" y="0"/>
                </a:moveTo>
                <a:lnTo>
                  <a:pt x="11811676" y="0"/>
                </a:lnTo>
                <a:lnTo>
                  <a:pt x="11811676" y="5209252"/>
                </a:lnTo>
                <a:lnTo>
                  <a:pt x="0" y="520925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1906428" y="1079649"/>
            <a:ext cx="14475143" cy="1292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>
                <a:solidFill>
                  <a:srgbClr val="FFFFFF"/>
                </a:solidFill>
                <a:latin typeface="Canva Sans Bold"/>
              </a:rPr>
              <a:t>Rest endpoint and Primary key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169277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2929145" y="8271372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3"/>
                </a:lnTo>
                <a:lnTo>
                  <a:pt x="0" y="1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680534" y="3380893"/>
            <a:ext cx="8463466" cy="5059746"/>
          </a:xfrm>
          <a:custGeom>
            <a:avLst/>
            <a:gdLst/>
            <a:ahLst/>
            <a:cxnLst/>
            <a:rect l="l" t="t" r="r" b="b"/>
            <a:pathLst>
              <a:path w="8463466" h="5059746">
                <a:moveTo>
                  <a:pt x="0" y="0"/>
                </a:moveTo>
                <a:lnTo>
                  <a:pt x="8463466" y="0"/>
                </a:lnTo>
                <a:lnTo>
                  <a:pt x="8463466" y="5059746"/>
                </a:lnTo>
                <a:lnTo>
                  <a:pt x="0" y="505974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6560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9492166" y="3424195"/>
            <a:ext cx="8521638" cy="4973141"/>
          </a:xfrm>
          <a:custGeom>
            <a:avLst/>
            <a:gdLst/>
            <a:ahLst/>
            <a:cxnLst/>
            <a:rect l="l" t="t" r="r" b="b"/>
            <a:pathLst>
              <a:path w="8521638" h="4973141">
                <a:moveTo>
                  <a:pt x="0" y="0"/>
                </a:moveTo>
                <a:lnTo>
                  <a:pt x="8521638" y="0"/>
                </a:lnTo>
                <a:lnTo>
                  <a:pt x="8521638" y="4973141"/>
                </a:lnTo>
                <a:lnTo>
                  <a:pt x="0" y="497314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TextBox 11"/>
          <p:cNvSpPr txBox="1"/>
          <p:nvPr/>
        </p:nvSpPr>
        <p:spPr>
          <a:xfrm>
            <a:off x="2031992" y="1454561"/>
            <a:ext cx="13917097" cy="1292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>
                <a:solidFill>
                  <a:srgbClr val="FFFFFF"/>
                </a:solidFill>
                <a:latin typeface="Canva Sans Bold"/>
              </a:rPr>
              <a:t>Model Prediction Verification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 dirty="0"/>
          </a:p>
        </p:txBody>
      </p:sp>
      <p:sp>
        <p:nvSpPr>
          <p:cNvPr id="3" name="TextBox 3"/>
          <p:cNvSpPr txBox="1"/>
          <p:nvPr/>
        </p:nvSpPr>
        <p:spPr>
          <a:xfrm>
            <a:off x="3733800" y="3569107"/>
            <a:ext cx="9918127" cy="1623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389"/>
              </a:lnSpc>
            </a:pPr>
            <a:r>
              <a:rPr lang="en-US" sz="9563" spc="889" dirty="0">
                <a:solidFill>
                  <a:srgbClr val="FFFFFF"/>
                </a:solidFill>
                <a:latin typeface="Playfair Display SC Bold"/>
              </a:rPr>
              <a:t>THANK YOU!!</a:t>
            </a:r>
          </a:p>
        </p:txBody>
      </p:sp>
      <p:sp>
        <p:nvSpPr>
          <p:cNvPr id="4" name="Freeform 4"/>
          <p:cNvSpPr/>
          <p:nvPr/>
        </p:nvSpPr>
        <p:spPr>
          <a:xfrm rot="6696604">
            <a:off x="9542043" y="470248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6"/>
                </a:lnTo>
                <a:lnTo>
                  <a:pt x="0" y="21092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>
            <a:off x="14282704" y="6560808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69433D-B5EB-7A64-8E5F-697DB5F3ECEF}"/>
              </a:ext>
            </a:extLst>
          </p:cNvPr>
          <p:cNvSpPr txBox="1"/>
          <p:nvPr/>
        </p:nvSpPr>
        <p:spPr>
          <a:xfrm>
            <a:off x="6858000" y="6733870"/>
            <a:ext cx="7848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62" dirty="0">
                <a:solidFill>
                  <a:srgbClr val="FFFFFF"/>
                </a:solidFill>
                <a:latin typeface="Baskerville Display PT"/>
              </a:rPr>
              <a:t>Cloud Computing and Big Data Analytics</a:t>
            </a:r>
          </a:p>
          <a:p>
            <a:r>
              <a:rPr lang="en-US" sz="2800" spc="62" dirty="0">
                <a:solidFill>
                  <a:srgbClr val="FFFFFF"/>
                </a:solidFill>
                <a:latin typeface="Baskerville Display PT"/>
              </a:rPr>
              <a:t>PROJECT:          Multiclass classification</a:t>
            </a:r>
          </a:p>
          <a:p>
            <a:r>
              <a:rPr lang="en-US" sz="2800" spc="62" dirty="0">
                <a:solidFill>
                  <a:srgbClr val="FFFFFF"/>
                </a:solidFill>
                <a:latin typeface="Baskerville Display PT"/>
              </a:rPr>
              <a:t>PROJECT BY:    ARCHANA</a:t>
            </a:r>
            <a:endParaRPr lang="en-CA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169277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4526467" y="7502106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3"/>
                </a:lnTo>
                <a:lnTo>
                  <a:pt x="0" y="1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TextBox 9"/>
          <p:cNvSpPr txBox="1"/>
          <p:nvPr/>
        </p:nvSpPr>
        <p:spPr>
          <a:xfrm>
            <a:off x="2148556" y="876300"/>
            <a:ext cx="13990887" cy="1401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80"/>
              </a:lnSpc>
            </a:pPr>
            <a:r>
              <a:rPr lang="en-US" sz="8200">
                <a:solidFill>
                  <a:srgbClr val="FFFFFF"/>
                </a:solidFill>
                <a:latin typeface="Canva Sans Bold"/>
              </a:rPr>
              <a:t>Business Understanding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3419094"/>
            <a:ext cx="16804064" cy="5310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28663" lvl="1" indent="-464331">
              <a:lnSpc>
                <a:spcPts val="6021"/>
              </a:lnSpc>
              <a:buFont typeface="Arial"/>
              <a:buChar char="•"/>
            </a:pPr>
            <a:r>
              <a:rPr lang="en-US" sz="4301">
                <a:solidFill>
                  <a:srgbClr val="FFFFFF"/>
                </a:solidFill>
                <a:latin typeface="Canva Sans Bold"/>
              </a:rPr>
              <a:t>From USA Forensic Science Service - 6 types of glass</a:t>
            </a:r>
          </a:p>
          <a:p>
            <a:pPr>
              <a:lnSpc>
                <a:spcPts val="6021"/>
              </a:lnSpc>
            </a:pPr>
            <a:endParaRPr lang="en-US" sz="4301">
              <a:solidFill>
                <a:srgbClr val="FFFFFF"/>
              </a:solidFill>
              <a:latin typeface="Canva Sans Bold"/>
            </a:endParaRPr>
          </a:p>
          <a:p>
            <a:pPr marL="928663" lvl="1" indent="-464331">
              <a:lnSpc>
                <a:spcPts val="6021"/>
              </a:lnSpc>
              <a:buFont typeface="Arial"/>
              <a:buChar char="•"/>
            </a:pPr>
            <a:r>
              <a:rPr lang="en-US" sz="4301">
                <a:solidFill>
                  <a:srgbClr val="FFFFFF"/>
                </a:solidFill>
                <a:latin typeface="Canva Sans Bold"/>
              </a:rPr>
              <a:t> defined in terms of their oxide content (i.e. Na, Fe, K, ca, )</a:t>
            </a:r>
          </a:p>
          <a:p>
            <a:pPr>
              <a:lnSpc>
                <a:spcPts val="6021"/>
              </a:lnSpc>
            </a:pPr>
            <a:endParaRPr lang="en-US" sz="4301">
              <a:solidFill>
                <a:srgbClr val="FFFFFF"/>
              </a:solidFill>
              <a:latin typeface="Canva Sans Bold"/>
            </a:endParaRPr>
          </a:p>
          <a:p>
            <a:pPr marL="928663" lvl="1" indent="-464331">
              <a:lnSpc>
                <a:spcPts val="6021"/>
              </a:lnSpc>
              <a:buFont typeface="Arial"/>
              <a:buChar char="•"/>
            </a:pPr>
            <a:r>
              <a:rPr lang="en-US" sz="4301">
                <a:solidFill>
                  <a:srgbClr val="FFFFFF"/>
                </a:solidFill>
                <a:latin typeface="Canva Sans Bold"/>
              </a:rPr>
              <a:t>We are predicting the type of glass depending on the level of oxide content.</a:t>
            </a:r>
          </a:p>
          <a:p>
            <a:pPr>
              <a:lnSpc>
                <a:spcPts val="6021"/>
              </a:lnSpc>
            </a:pPr>
            <a:endParaRPr lang="en-US" sz="4301">
              <a:solidFill>
                <a:srgbClr val="FFFFFF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169277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4616766" y="8547388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4"/>
                </a:lnTo>
                <a:lnTo>
                  <a:pt x="0" y="14218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2970713" y="5143500"/>
            <a:ext cx="11821246" cy="2533990"/>
          </a:xfrm>
          <a:custGeom>
            <a:avLst/>
            <a:gdLst/>
            <a:ahLst/>
            <a:cxnLst/>
            <a:rect l="l" t="t" r="r" b="b"/>
            <a:pathLst>
              <a:path w="11821246" h="2533990">
                <a:moveTo>
                  <a:pt x="0" y="0"/>
                </a:moveTo>
                <a:lnTo>
                  <a:pt x="11821245" y="0"/>
                </a:lnTo>
                <a:lnTo>
                  <a:pt x="11821245" y="2533990"/>
                </a:lnTo>
                <a:lnTo>
                  <a:pt x="0" y="25339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4113183" y="885825"/>
            <a:ext cx="9867186" cy="1342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60"/>
              </a:lnSpc>
            </a:pPr>
            <a:r>
              <a:rPr lang="en-US" sz="7900">
                <a:solidFill>
                  <a:srgbClr val="FFFFFF"/>
                </a:solidFill>
                <a:latin typeface="Canva Sans Bold"/>
              </a:rPr>
              <a:t>Data Understanding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569644" y="2843891"/>
            <a:ext cx="13535211" cy="2777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5287" lvl="1" indent="-427644">
              <a:lnSpc>
                <a:spcPts val="5546"/>
              </a:lnSpc>
              <a:buFont typeface="Arial"/>
              <a:buChar char="•"/>
            </a:pPr>
            <a:r>
              <a:rPr lang="en-US" sz="3961">
                <a:solidFill>
                  <a:srgbClr val="FFFFFF"/>
                </a:solidFill>
                <a:latin typeface="Canva Sans"/>
              </a:rPr>
              <a:t>Number of Observation = 214</a:t>
            </a:r>
          </a:p>
          <a:p>
            <a:pPr marL="855287" lvl="1" indent="-427644">
              <a:lnSpc>
                <a:spcPts val="5546"/>
              </a:lnSpc>
              <a:buFont typeface="Arial"/>
              <a:buChar char="•"/>
            </a:pPr>
            <a:r>
              <a:rPr lang="en-US" sz="3961">
                <a:solidFill>
                  <a:srgbClr val="FFFFFF"/>
                </a:solidFill>
                <a:latin typeface="Canva Sans"/>
              </a:rPr>
              <a:t>Number of features = 10</a:t>
            </a:r>
          </a:p>
          <a:p>
            <a:pPr marL="855287" lvl="1" indent="-427644">
              <a:lnSpc>
                <a:spcPts val="5546"/>
              </a:lnSpc>
              <a:buFont typeface="Arial"/>
              <a:buChar char="•"/>
            </a:pPr>
            <a:r>
              <a:rPr lang="en-US" sz="3961">
                <a:solidFill>
                  <a:srgbClr val="FFFFFF"/>
                </a:solidFill>
                <a:latin typeface="Canva Sans"/>
              </a:rPr>
              <a:t>Features: RI , Na, Mg, AI, Si, k, Ca,Ba,Fe,Type</a:t>
            </a:r>
          </a:p>
          <a:p>
            <a:pPr>
              <a:lnSpc>
                <a:spcPts val="5546"/>
              </a:lnSpc>
            </a:pPr>
            <a:endParaRPr lang="en-US" sz="3961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169277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4526467" y="7502106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3"/>
                </a:lnTo>
                <a:lnTo>
                  <a:pt x="0" y="1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6799820" y="3263886"/>
            <a:ext cx="4090442" cy="5706612"/>
          </a:xfrm>
          <a:custGeom>
            <a:avLst/>
            <a:gdLst/>
            <a:ahLst/>
            <a:cxnLst/>
            <a:rect l="l" t="t" r="r" b="b"/>
            <a:pathLst>
              <a:path w="4090442" h="5706612">
                <a:moveTo>
                  <a:pt x="0" y="0"/>
                </a:moveTo>
                <a:lnTo>
                  <a:pt x="4090441" y="0"/>
                </a:lnTo>
                <a:lnTo>
                  <a:pt x="4090441" y="5706612"/>
                </a:lnTo>
                <a:lnTo>
                  <a:pt x="0" y="570661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r="-48531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11622949" y="3314659"/>
            <a:ext cx="4244608" cy="5675926"/>
          </a:xfrm>
          <a:custGeom>
            <a:avLst/>
            <a:gdLst/>
            <a:ahLst/>
            <a:cxnLst/>
            <a:rect l="l" t="t" r="r" b="b"/>
            <a:pathLst>
              <a:path w="4244608" h="5675926">
                <a:moveTo>
                  <a:pt x="0" y="0"/>
                </a:moveTo>
                <a:lnTo>
                  <a:pt x="4244608" y="0"/>
                </a:lnTo>
                <a:lnTo>
                  <a:pt x="4244608" y="5675927"/>
                </a:lnTo>
                <a:lnTo>
                  <a:pt x="0" y="567592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r="-37149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TextBox 11"/>
          <p:cNvSpPr txBox="1"/>
          <p:nvPr/>
        </p:nvSpPr>
        <p:spPr>
          <a:xfrm>
            <a:off x="3035380" y="1023771"/>
            <a:ext cx="10499170" cy="1309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en-US" sz="7700">
                <a:solidFill>
                  <a:srgbClr val="FFFFFF"/>
                </a:solidFill>
                <a:latin typeface="Canva Sans Bold"/>
              </a:rPr>
              <a:t>Data Profiling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0" y="3781123"/>
            <a:ext cx="6070759" cy="365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Min max values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Mean and 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Standard </a:t>
            </a:r>
          </a:p>
          <a:p>
            <a:pPr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       deviation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169277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212825" y="62328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3"/>
                </a:lnTo>
                <a:lnTo>
                  <a:pt x="0" y="1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559356" y="2909025"/>
            <a:ext cx="7941097" cy="3280001"/>
          </a:xfrm>
          <a:custGeom>
            <a:avLst/>
            <a:gdLst/>
            <a:ahLst/>
            <a:cxnLst/>
            <a:rect l="l" t="t" r="r" b="b"/>
            <a:pathLst>
              <a:path w="7941097" h="3280001">
                <a:moveTo>
                  <a:pt x="0" y="0"/>
                </a:moveTo>
                <a:lnTo>
                  <a:pt x="7941097" y="0"/>
                </a:lnTo>
                <a:lnTo>
                  <a:pt x="7941097" y="3280000"/>
                </a:lnTo>
                <a:lnTo>
                  <a:pt x="0" y="32800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2479" t="-4525" r="-6775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8845041" y="2909025"/>
            <a:ext cx="8788175" cy="3208167"/>
          </a:xfrm>
          <a:custGeom>
            <a:avLst/>
            <a:gdLst/>
            <a:ahLst/>
            <a:cxnLst/>
            <a:rect l="l" t="t" r="r" b="b"/>
            <a:pathLst>
              <a:path w="8788175" h="3208167">
                <a:moveTo>
                  <a:pt x="0" y="0"/>
                </a:moveTo>
                <a:lnTo>
                  <a:pt x="8788174" y="0"/>
                </a:lnTo>
                <a:lnTo>
                  <a:pt x="8788174" y="3208167"/>
                </a:lnTo>
                <a:lnTo>
                  <a:pt x="0" y="320816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3976" t="-1029" r="-2014" b="-14908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>
          <a:xfrm>
            <a:off x="559356" y="6491767"/>
            <a:ext cx="8137980" cy="2766533"/>
          </a:xfrm>
          <a:custGeom>
            <a:avLst/>
            <a:gdLst/>
            <a:ahLst/>
            <a:cxnLst/>
            <a:rect l="l" t="t" r="r" b="b"/>
            <a:pathLst>
              <a:path w="8137980" h="2766533">
                <a:moveTo>
                  <a:pt x="0" y="0"/>
                </a:moveTo>
                <a:lnTo>
                  <a:pt x="8137980" y="0"/>
                </a:lnTo>
                <a:lnTo>
                  <a:pt x="8137980" y="2766533"/>
                </a:lnTo>
                <a:lnTo>
                  <a:pt x="0" y="276653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Freeform 12"/>
          <p:cNvSpPr/>
          <p:nvPr/>
        </p:nvSpPr>
        <p:spPr>
          <a:xfrm>
            <a:off x="8972810" y="6335203"/>
            <a:ext cx="8660406" cy="2923097"/>
          </a:xfrm>
          <a:custGeom>
            <a:avLst/>
            <a:gdLst/>
            <a:ahLst/>
            <a:cxnLst/>
            <a:rect l="l" t="t" r="r" b="b"/>
            <a:pathLst>
              <a:path w="8660406" h="2923097">
                <a:moveTo>
                  <a:pt x="0" y="0"/>
                </a:moveTo>
                <a:lnTo>
                  <a:pt x="8660405" y="0"/>
                </a:lnTo>
                <a:lnTo>
                  <a:pt x="8660405" y="2923097"/>
                </a:lnTo>
                <a:lnTo>
                  <a:pt x="0" y="292309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r="-15759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3" name="TextBox 13"/>
          <p:cNvSpPr txBox="1"/>
          <p:nvPr/>
        </p:nvSpPr>
        <p:spPr>
          <a:xfrm>
            <a:off x="2645083" y="876300"/>
            <a:ext cx="12803386" cy="1368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Canva Sans Bold"/>
              </a:rPr>
              <a:t>Exploratory Data Analysis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454377" y="1498948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6"/>
                </a:lnTo>
                <a:lnTo>
                  <a:pt x="0" y="21092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2846472" y="8547388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4"/>
                </a:lnTo>
                <a:lnTo>
                  <a:pt x="0" y="14218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169136" y="3211753"/>
            <a:ext cx="8580655" cy="3863495"/>
          </a:xfrm>
          <a:custGeom>
            <a:avLst/>
            <a:gdLst/>
            <a:ahLst/>
            <a:cxnLst/>
            <a:rect l="l" t="t" r="r" b="b"/>
            <a:pathLst>
              <a:path w="8580655" h="3863495">
                <a:moveTo>
                  <a:pt x="0" y="0"/>
                </a:moveTo>
                <a:lnTo>
                  <a:pt x="8580655" y="0"/>
                </a:lnTo>
                <a:lnTo>
                  <a:pt x="8580655" y="3863494"/>
                </a:lnTo>
                <a:lnTo>
                  <a:pt x="0" y="386349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8846150" y="3134611"/>
            <a:ext cx="5269666" cy="5353696"/>
          </a:xfrm>
          <a:custGeom>
            <a:avLst/>
            <a:gdLst/>
            <a:ahLst/>
            <a:cxnLst/>
            <a:rect l="l" t="t" r="r" b="b"/>
            <a:pathLst>
              <a:path w="5269666" h="5353696">
                <a:moveTo>
                  <a:pt x="0" y="0"/>
                </a:moveTo>
                <a:lnTo>
                  <a:pt x="5269666" y="0"/>
                </a:lnTo>
                <a:lnTo>
                  <a:pt x="5269666" y="5353696"/>
                </a:lnTo>
                <a:lnTo>
                  <a:pt x="0" y="535369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r="-15859" b="-7370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>
          <a:xfrm>
            <a:off x="14212176" y="3134611"/>
            <a:ext cx="3763283" cy="5353696"/>
          </a:xfrm>
          <a:custGeom>
            <a:avLst/>
            <a:gdLst/>
            <a:ahLst/>
            <a:cxnLst/>
            <a:rect l="l" t="t" r="r" b="b"/>
            <a:pathLst>
              <a:path w="3763283" h="5353696">
                <a:moveTo>
                  <a:pt x="0" y="0"/>
                </a:moveTo>
                <a:lnTo>
                  <a:pt x="3763283" y="0"/>
                </a:lnTo>
                <a:lnTo>
                  <a:pt x="3763283" y="5353696"/>
                </a:lnTo>
                <a:lnTo>
                  <a:pt x="0" y="535369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45130" r="-28488" b="-7370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/>
          <p:cNvSpPr txBox="1"/>
          <p:nvPr/>
        </p:nvSpPr>
        <p:spPr>
          <a:xfrm>
            <a:off x="1635568" y="1218191"/>
            <a:ext cx="7114223" cy="1335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20"/>
              </a:lnSpc>
            </a:pPr>
            <a:r>
              <a:rPr lang="en-US" sz="7800">
                <a:solidFill>
                  <a:srgbClr val="FFFFFF"/>
                </a:solidFill>
                <a:latin typeface="Canva Sans Bold"/>
              </a:rPr>
              <a:t>Missing Values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929746" y="8393057"/>
            <a:ext cx="11640090" cy="887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968" lvl="1" indent="-561484">
              <a:lnSpc>
                <a:spcPts val="7281"/>
              </a:lnSpc>
              <a:buFont typeface="Arial"/>
              <a:buChar char="•"/>
            </a:pPr>
            <a:r>
              <a:rPr lang="en-US" sz="5201">
                <a:solidFill>
                  <a:srgbClr val="FFFFFF"/>
                </a:solidFill>
                <a:latin typeface="Canva Sans Bold"/>
              </a:rPr>
              <a:t>No Missing values and Outliers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577343" y="1218191"/>
            <a:ext cx="3886557" cy="1335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20"/>
              </a:lnSpc>
            </a:pPr>
            <a:r>
              <a:rPr lang="en-US" sz="7800">
                <a:solidFill>
                  <a:srgbClr val="FFFFFF"/>
                </a:solidFill>
                <a:latin typeface="Canva Sans Bold"/>
              </a:rPr>
              <a:t>Outliers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169277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3335709" y="7814540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3"/>
                </a:lnTo>
                <a:lnTo>
                  <a:pt x="0" y="1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8756518" y="3084592"/>
            <a:ext cx="7862261" cy="5440860"/>
          </a:xfrm>
          <a:custGeom>
            <a:avLst/>
            <a:gdLst/>
            <a:ahLst/>
            <a:cxnLst/>
            <a:rect l="l" t="t" r="r" b="b"/>
            <a:pathLst>
              <a:path w="7862261" h="5440860">
                <a:moveTo>
                  <a:pt x="0" y="0"/>
                </a:moveTo>
                <a:lnTo>
                  <a:pt x="7862261" y="0"/>
                </a:lnTo>
                <a:lnTo>
                  <a:pt x="7862261" y="5440859"/>
                </a:lnTo>
                <a:lnTo>
                  <a:pt x="0" y="544085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1845842" y="1004721"/>
            <a:ext cx="14596316" cy="141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620"/>
              </a:lnSpc>
            </a:pPr>
            <a:r>
              <a:rPr lang="en-US" sz="8300">
                <a:solidFill>
                  <a:srgbClr val="FFFFFF"/>
                </a:solidFill>
                <a:latin typeface="Canva Sans Bold"/>
              </a:rPr>
              <a:t>Data Preprocessing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7244" y="4005087"/>
            <a:ext cx="7209592" cy="2112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34"/>
              </a:lnSpc>
            </a:pPr>
            <a:r>
              <a:rPr lang="en-US" sz="6096">
                <a:solidFill>
                  <a:srgbClr val="FFFFFF"/>
                </a:solidFill>
                <a:latin typeface="Canva Sans Bold"/>
              </a:rPr>
              <a:t>Normalization : </a:t>
            </a:r>
          </a:p>
          <a:p>
            <a:pPr marL="1316186" lvl="1" indent="-658093" algn="ctr">
              <a:lnSpc>
                <a:spcPts val="8534"/>
              </a:lnSpc>
              <a:buFont typeface="Arial"/>
              <a:buChar char="•"/>
            </a:pPr>
            <a:r>
              <a:rPr lang="en-US" sz="6096">
                <a:solidFill>
                  <a:srgbClr val="FFFFFF"/>
                </a:solidFill>
                <a:latin typeface="Canva Sans Bold"/>
              </a:rPr>
              <a:t>MinMax Scaling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2563976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6"/>
                </a:lnTo>
                <a:lnTo>
                  <a:pt x="0" y="21092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4526467" y="7502106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3"/>
                </a:lnTo>
                <a:lnTo>
                  <a:pt x="0" y="1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8845041" y="3277129"/>
            <a:ext cx="9023338" cy="5981171"/>
          </a:xfrm>
          <a:custGeom>
            <a:avLst/>
            <a:gdLst/>
            <a:ahLst/>
            <a:cxnLst/>
            <a:rect l="l" t="t" r="r" b="b"/>
            <a:pathLst>
              <a:path w="9023338" h="5981171">
                <a:moveTo>
                  <a:pt x="0" y="0"/>
                </a:moveTo>
                <a:lnTo>
                  <a:pt x="9023338" y="0"/>
                </a:lnTo>
                <a:lnTo>
                  <a:pt x="9023338" y="5981171"/>
                </a:lnTo>
                <a:lnTo>
                  <a:pt x="0" y="598117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28" r="-7098" b="-128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1028700" y="1242633"/>
            <a:ext cx="15999783" cy="1152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6"/>
              </a:lnSpc>
            </a:pPr>
            <a:r>
              <a:rPr lang="en-US" sz="6733">
                <a:solidFill>
                  <a:srgbClr val="FFFFFF"/>
                </a:solidFill>
                <a:latin typeface="Canva Sans Bold"/>
              </a:rPr>
              <a:t>Data splitting and Data Modeling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-293908" y="3826604"/>
            <a:ext cx="9639078" cy="2746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</a:rPr>
              <a:t>Multiclass Classification</a:t>
            </a:r>
          </a:p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</a:rPr>
              <a:t>Model:</a:t>
            </a:r>
          </a:p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</a:rPr>
              <a:t>Multiclass Decision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r="-17567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028700" y="1166646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rot="-2117238">
            <a:off x="16109831" y="1692772"/>
            <a:ext cx="2298938" cy="2109275"/>
          </a:xfrm>
          <a:custGeom>
            <a:avLst/>
            <a:gdLst/>
            <a:ahLst/>
            <a:cxnLst/>
            <a:rect l="l" t="t" r="r" b="b"/>
            <a:pathLst>
              <a:path w="2298938" h="2109275">
                <a:moveTo>
                  <a:pt x="0" y="0"/>
                </a:moveTo>
                <a:lnTo>
                  <a:pt x="2298938" y="0"/>
                </a:lnTo>
                <a:lnTo>
                  <a:pt x="2298938" y="2109275"/>
                </a:lnTo>
                <a:lnTo>
                  <a:pt x="0" y="2109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Freeform 5"/>
          <p:cNvSpPr/>
          <p:nvPr/>
        </p:nvSpPr>
        <p:spPr>
          <a:xfrm rot="1347631">
            <a:off x="4526467" y="7502106"/>
            <a:ext cx="1549671" cy="1421823"/>
          </a:xfrm>
          <a:custGeom>
            <a:avLst/>
            <a:gdLst/>
            <a:ahLst/>
            <a:cxnLst/>
            <a:rect l="l" t="t" r="r" b="b"/>
            <a:pathLst>
              <a:path w="1549671" h="1421823">
                <a:moveTo>
                  <a:pt x="0" y="0"/>
                </a:moveTo>
                <a:lnTo>
                  <a:pt x="1549671" y="0"/>
                </a:lnTo>
                <a:lnTo>
                  <a:pt x="1549671" y="1421823"/>
                </a:lnTo>
                <a:lnTo>
                  <a:pt x="0" y="142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Freeform 6"/>
          <p:cNvSpPr/>
          <p:nvPr/>
        </p:nvSpPr>
        <p:spPr>
          <a:xfrm>
            <a:off x="8845041" y="6117192"/>
            <a:ext cx="1632836" cy="1498127"/>
          </a:xfrm>
          <a:custGeom>
            <a:avLst/>
            <a:gdLst/>
            <a:ahLst/>
            <a:cxnLst/>
            <a:rect l="l" t="t" r="r" b="b"/>
            <a:pathLst>
              <a:path w="1632836" h="1498127">
                <a:moveTo>
                  <a:pt x="0" y="0"/>
                </a:moveTo>
                <a:lnTo>
                  <a:pt x="1632835" y="0"/>
                </a:lnTo>
                <a:lnTo>
                  <a:pt x="1632835" y="1498127"/>
                </a:lnTo>
                <a:lnTo>
                  <a:pt x="0" y="1498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6816885" y="4584729"/>
            <a:ext cx="5350562" cy="5350562"/>
          </a:xfrm>
          <a:custGeom>
            <a:avLst/>
            <a:gdLst/>
            <a:ahLst/>
            <a:cxnLst/>
            <a:rect l="l" t="t" r="r" b="b"/>
            <a:pathLst>
              <a:path w="5350562" h="5350562">
                <a:moveTo>
                  <a:pt x="0" y="0"/>
                </a:moveTo>
                <a:lnTo>
                  <a:pt x="5350562" y="0"/>
                </a:lnTo>
                <a:lnTo>
                  <a:pt x="5350562" y="5350562"/>
                </a:lnTo>
                <a:lnTo>
                  <a:pt x="0" y="5350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4212176" y="7572444"/>
            <a:ext cx="2406604" cy="2362847"/>
          </a:xfrm>
          <a:custGeom>
            <a:avLst/>
            <a:gdLst/>
            <a:ahLst/>
            <a:cxnLst/>
            <a:rect l="l" t="t" r="r" b="b"/>
            <a:pathLst>
              <a:path w="2406604" h="2362847">
                <a:moveTo>
                  <a:pt x="0" y="0"/>
                </a:moveTo>
                <a:lnTo>
                  <a:pt x="2406603" y="0"/>
                </a:lnTo>
                <a:lnTo>
                  <a:pt x="2406603" y="2362847"/>
                </a:lnTo>
                <a:lnTo>
                  <a:pt x="0" y="23628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11503175" y="3084172"/>
            <a:ext cx="5892285" cy="6174128"/>
          </a:xfrm>
          <a:custGeom>
            <a:avLst/>
            <a:gdLst/>
            <a:ahLst/>
            <a:cxnLst/>
            <a:rect l="l" t="t" r="r" b="b"/>
            <a:pathLst>
              <a:path w="5892285" h="6174128">
                <a:moveTo>
                  <a:pt x="0" y="0"/>
                </a:moveTo>
                <a:lnTo>
                  <a:pt x="5892285" y="0"/>
                </a:lnTo>
                <a:lnTo>
                  <a:pt x="5892285" y="6174128"/>
                </a:lnTo>
                <a:lnTo>
                  <a:pt x="0" y="617412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1230254" y="3184404"/>
            <a:ext cx="8846108" cy="2986832"/>
          </a:xfrm>
          <a:custGeom>
            <a:avLst/>
            <a:gdLst/>
            <a:ahLst/>
            <a:cxnLst/>
            <a:rect l="l" t="t" r="r" b="b"/>
            <a:pathLst>
              <a:path w="8846108" h="2986832">
                <a:moveTo>
                  <a:pt x="0" y="0"/>
                </a:moveTo>
                <a:lnTo>
                  <a:pt x="8846108" y="0"/>
                </a:lnTo>
                <a:lnTo>
                  <a:pt x="8846108" y="2986832"/>
                </a:lnTo>
                <a:lnTo>
                  <a:pt x="0" y="298683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>
          <a:xfrm>
            <a:off x="639124" y="6490744"/>
            <a:ext cx="10291443" cy="2675281"/>
          </a:xfrm>
          <a:custGeom>
            <a:avLst/>
            <a:gdLst/>
            <a:ahLst/>
            <a:cxnLst/>
            <a:rect l="l" t="t" r="r" b="b"/>
            <a:pathLst>
              <a:path w="10291443" h="2675281">
                <a:moveTo>
                  <a:pt x="0" y="0"/>
                </a:moveTo>
                <a:lnTo>
                  <a:pt x="10291442" y="0"/>
                </a:lnTo>
                <a:lnTo>
                  <a:pt x="10291442" y="2675281"/>
                </a:lnTo>
                <a:lnTo>
                  <a:pt x="0" y="267528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51112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/>
          <p:cNvSpPr txBox="1"/>
          <p:nvPr/>
        </p:nvSpPr>
        <p:spPr>
          <a:xfrm>
            <a:off x="1843652" y="866775"/>
            <a:ext cx="13571826" cy="1434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0"/>
              </a:lnSpc>
            </a:pPr>
            <a:r>
              <a:rPr lang="en-US" sz="8400">
                <a:solidFill>
                  <a:srgbClr val="FFFFFF"/>
                </a:solidFill>
                <a:latin typeface="Canva Sans Bold"/>
              </a:rPr>
              <a:t>Model Evaluation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168</Words>
  <Application>Microsoft Office PowerPoint</Application>
  <PresentationFormat>Custom</PresentationFormat>
  <Paragraphs>39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Open Sans Bold Bold</vt:lpstr>
      <vt:lpstr>Playfair Display SC Bold</vt:lpstr>
      <vt:lpstr>Baskerville Display PT</vt:lpstr>
      <vt:lpstr>Canva Sans</vt:lpstr>
      <vt:lpstr>Calibri</vt:lpstr>
      <vt:lpstr>Arial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Glass Type prediction</dc:title>
  <cp:lastModifiedBy>RAMANATHAN GANESAN</cp:lastModifiedBy>
  <cp:revision>3</cp:revision>
  <dcterms:created xsi:type="dcterms:W3CDTF">2006-08-16T00:00:00Z</dcterms:created>
  <dcterms:modified xsi:type="dcterms:W3CDTF">2023-11-17T14:06:03Z</dcterms:modified>
  <dc:identifier>DAF0Y69f5uI</dc:identifier>
</cp:coreProperties>
</file>

<file path=docProps/thumbnail.jpeg>
</file>